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797675" cy="985678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53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3201" y="369332"/>
            <a:ext cx="4591457" cy="283106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marL="180000" lvl="0" indent="-1800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sz="1200" b="1" dirty="0" smtClean="0">
                <a:effectLst/>
                <a:ea typeface="Calibri"/>
                <a:cs typeface="Calibri"/>
              </a:rPr>
              <a:t>Normal </a:t>
            </a:r>
            <a:r>
              <a:rPr lang="en-GB" sz="1200" b="1" dirty="0">
                <a:effectLst/>
                <a:ea typeface="Calibri"/>
                <a:cs typeface="Calibri"/>
              </a:rPr>
              <a:t>Response to Abnormal Event</a:t>
            </a:r>
            <a:endParaRPr lang="en-GB" sz="1200" dirty="0">
              <a:effectLst/>
              <a:ea typeface="Calibri"/>
              <a:cs typeface="Calibri"/>
            </a:endParaRPr>
          </a:p>
          <a:p>
            <a:pPr marL="180000" indent="-180000">
              <a:lnSpc>
                <a:spcPct val="115000"/>
              </a:lnSpc>
              <a:buFont typeface="Symbol"/>
              <a:buChar char=""/>
            </a:pPr>
            <a:r>
              <a:rPr lang="en-GB" sz="1200" b="1" dirty="0">
                <a:ea typeface="Calibri"/>
                <a:cs typeface="Calibri"/>
              </a:rPr>
              <a:t>Symptoms include: </a:t>
            </a:r>
            <a:r>
              <a:rPr lang="en-GB" sz="1200" dirty="0">
                <a:ea typeface="Calibri"/>
                <a:cs typeface="Calibri"/>
              </a:rPr>
              <a:t>high stress and emotional arousal, flashbacks, re-experiencing, intrusive thoughts, nightmares, sleep disturbance, </a:t>
            </a:r>
            <a:r>
              <a:rPr lang="en-GB" sz="1200" dirty="0" smtClean="0">
                <a:ea typeface="Calibri"/>
                <a:cs typeface="Calibri"/>
              </a:rPr>
              <a:t>hyper-vigilance </a:t>
            </a:r>
            <a:r>
              <a:rPr lang="en-GB" sz="1200" dirty="0">
                <a:ea typeface="Calibri"/>
                <a:cs typeface="Calibri"/>
              </a:rPr>
              <a:t>and avoidance of </a:t>
            </a:r>
            <a:r>
              <a:rPr lang="en-GB" sz="1200" dirty="0" smtClean="0">
                <a:ea typeface="Calibri"/>
                <a:cs typeface="Calibri"/>
              </a:rPr>
              <a:t>reminders</a:t>
            </a:r>
            <a:endParaRPr lang="en-GB" sz="1200" dirty="0" smtClean="0">
              <a:effectLst/>
              <a:ea typeface="Calibri"/>
              <a:cs typeface="Calibri"/>
            </a:endParaRPr>
          </a:p>
          <a:p>
            <a:pPr marL="180000" lvl="0" indent="-1800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sz="1200" dirty="0" smtClean="0">
                <a:effectLst/>
                <a:ea typeface="Calibri"/>
                <a:cs typeface="Calibri"/>
              </a:rPr>
              <a:t>Survivors need time to </a:t>
            </a:r>
            <a:r>
              <a:rPr lang="en-GB" sz="1200" dirty="0">
                <a:effectLst/>
                <a:ea typeface="Calibri"/>
                <a:cs typeface="Calibri"/>
              </a:rPr>
              <a:t>heal </a:t>
            </a:r>
            <a:r>
              <a:rPr lang="en-GB" sz="1200" dirty="0" smtClean="0">
                <a:effectLst/>
                <a:ea typeface="Calibri"/>
                <a:cs typeface="Calibri"/>
              </a:rPr>
              <a:t>naturally immediately after a traumatic </a:t>
            </a:r>
            <a:r>
              <a:rPr lang="en-GB" sz="1200" dirty="0">
                <a:effectLst/>
                <a:ea typeface="Calibri"/>
                <a:cs typeface="Calibri"/>
              </a:rPr>
              <a:t>event </a:t>
            </a:r>
            <a:r>
              <a:rPr lang="en-GB" sz="1200" dirty="0" smtClean="0">
                <a:effectLst/>
                <a:ea typeface="Calibri"/>
                <a:cs typeface="Calibri"/>
              </a:rPr>
              <a:t>[e.g. 3-4 weeks] and </a:t>
            </a:r>
            <a:r>
              <a:rPr lang="en-GB" sz="1200" b="1" dirty="0">
                <a:ea typeface="Calibri"/>
                <a:cs typeface="Calibri"/>
              </a:rPr>
              <a:t>therapy is not helpful initially</a:t>
            </a:r>
          </a:p>
          <a:p>
            <a:pPr marL="180000" lvl="0" indent="-1800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sz="1200" b="1" dirty="0">
                <a:ea typeface="Calibri"/>
                <a:cs typeface="Calibri"/>
              </a:rPr>
              <a:t>Interpersonal events </a:t>
            </a:r>
            <a:r>
              <a:rPr lang="en-GB" sz="1200" dirty="0" smtClean="0">
                <a:effectLst/>
                <a:ea typeface="Calibri"/>
                <a:cs typeface="Calibri"/>
              </a:rPr>
              <a:t>are more </a:t>
            </a:r>
            <a:r>
              <a:rPr lang="en-GB" sz="1200" dirty="0">
                <a:effectLst/>
                <a:ea typeface="Calibri"/>
                <a:cs typeface="Calibri"/>
              </a:rPr>
              <a:t>likely to result in traumatisation</a:t>
            </a:r>
          </a:p>
          <a:p>
            <a:pPr marL="180000" lvl="0" indent="-1800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sz="1200" dirty="0" smtClean="0">
                <a:effectLst/>
                <a:ea typeface="Calibri"/>
                <a:cs typeface="Calibri"/>
              </a:rPr>
              <a:t>&amp; can lead </a:t>
            </a:r>
            <a:r>
              <a:rPr lang="en-GB" sz="1200" dirty="0">
                <a:effectLst/>
                <a:ea typeface="Calibri"/>
                <a:cs typeface="Calibri"/>
              </a:rPr>
              <a:t>to </a:t>
            </a:r>
            <a:r>
              <a:rPr lang="en-GB" sz="1200" b="1" dirty="0">
                <a:effectLst/>
                <a:ea typeface="Calibri"/>
                <a:cs typeface="Calibri"/>
              </a:rPr>
              <a:t>Complex </a:t>
            </a:r>
            <a:r>
              <a:rPr lang="en-GB" sz="1200" b="1" dirty="0" smtClean="0">
                <a:effectLst/>
                <a:ea typeface="Calibri"/>
                <a:cs typeface="Calibri"/>
              </a:rPr>
              <a:t>Post-Traumatic Stress Disorder</a:t>
            </a:r>
            <a:endParaRPr lang="en-GB" sz="1200" b="1" dirty="0">
              <a:effectLst/>
              <a:ea typeface="Calibri"/>
              <a:cs typeface="Calibri"/>
            </a:endParaRPr>
          </a:p>
          <a:p>
            <a:pPr marL="180000" lvl="0" indent="-180000">
              <a:lnSpc>
                <a:spcPct val="115000"/>
              </a:lnSpc>
              <a:spcAft>
                <a:spcPts val="0"/>
              </a:spcAft>
              <a:buFont typeface="Symbol"/>
              <a:buChar char=""/>
            </a:pPr>
            <a:r>
              <a:rPr lang="en-GB" sz="1200" b="1" dirty="0" smtClean="0">
                <a:ea typeface="Calibri"/>
                <a:cs typeface="Calibri"/>
              </a:rPr>
              <a:t>Survival </a:t>
            </a:r>
            <a:r>
              <a:rPr lang="en-GB" sz="1200" b="1" dirty="0">
                <a:ea typeface="Calibri"/>
                <a:cs typeface="Calibri"/>
              </a:rPr>
              <a:t>instincts </a:t>
            </a:r>
            <a:r>
              <a:rPr lang="en-GB" sz="1200" dirty="0" smtClean="0">
                <a:ea typeface="Calibri"/>
                <a:cs typeface="Calibri"/>
              </a:rPr>
              <a:t>are stronger &amp; quicker than ‘thinking’ responses</a:t>
            </a:r>
            <a:endParaRPr lang="en-GB" sz="1200" dirty="0">
              <a:effectLst/>
              <a:ea typeface="Calibri"/>
              <a:cs typeface="Calibri"/>
            </a:endParaRPr>
          </a:p>
          <a:p>
            <a:pPr marL="180000" lvl="0" indent="-180000">
              <a:lnSpc>
                <a:spcPct val="115000"/>
              </a:lnSpc>
              <a:buFont typeface="Symbol"/>
              <a:buChar char=""/>
            </a:pPr>
            <a:r>
              <a:rPr lang="en-GB" sz="1200" b="1" dirty="0">
                <a:ea typeface="Calibri"/>
                <a:cs typeface="Calibri"/>
              </a:rPr>
              <a:t>Flop/freeze responses </a:t>
            </a:r>
            <a:r>
              <a:rPr lang="en-GB" sz="1200" dirty="0" smtClean="0">
                <a:effectLst/>
                <a:ea typeface="Calibri"/>
                <a:cs typeface="Calibri"/>
              </a:rPr>
              <a:t>are common but people ‘think’ they would react differently – implications for justice system and self-appraisal</a:t>
            </a:r>
          </a:p>
          <a:p>
            <a:pPr marL="180000" indent="-180000">
              <a:lnSpc>
                <a:spcPct val="115000"/>
              </a:lnSpc>
              <a:buFont typeface="Symbol"/>
              <a:buChar char=""/>
            </a:pPr>
            <a:r>
              <a:rPr lang="en-GB" sz="1200" b="1" dirty="0">
                <a:ea typeface="Calibri"/>
                <a:cs typeface="Calibri"/>
              </a:rPr>
              <a:t>Fragmented memory </a:t>
            </a:r>
            <a:r>
              <a:rPr lang="en-GB" sz="1200" dirty="0" smtClean="0">
                <a:ea typeface="Calibri"/>
                <a:cs typeface="Calibri"/>
              </a:rPr>
              <a:t>[inconsistent narrative] is problematic for criminal justice proceedings</a:t>
            </a:r>
            <a:endParaRPr lang="en-GB" sz="1200" dirty="0">
              <a:ea typeface="Calibri"/>
              <a:cs typeface="Calibri"/>
            </a:endParaRPr>
          </a:p>
          <a:p>
            <a:pPr marL="342900" lvl="0" indent="-342900">
              <a:lnSpc>
                <a:spcPct val="115000"/>
              </a:lnSpc>
              <a:buFont typeface="Symbol"/>
              <a:buChar char=""/>
            </a:pPr>
            <a:endParaRPr lang="en-GB" sz="1100" dirty="0">
              <a:effectLst/>
              <a:latin typeface="Calibri"/>
              <a:ea typeface="Calibri"/>
              <a:cs typeface="Calibri"/>
            </a:endParaRP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n-GB" sz="1100" dirty="0">
                <a:effectLst/>
                <a:latin typeface="Calibri"/>
                <a:ea typeface="Calibri"/>
                <a:cs typeface="Times New Roman"/>
              </a:rPr>
              <a:t> </a:t>
            </a:r>
          </a:p>
        </p:txBody>
      </p:sp>
      <p:pic>
        <p:nvPicPr>
          <p:cNvPr id="5" name="Picture 4" descr="http://uvamagazine.org/images/uploads/2010/summer/memory_brain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4097" y="3253059"/>
            <a:ext cx="4343400" cy="335309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18468039"/>
              </p:ext>
            </p:extLst>
          </p:nvPr>
        </p:nvGraphicFramePr>
        <p:xfrm>
          <a:off x="9671" y="3265795"/>
          <a:ext cx="4764426" cy="3340357"/>
        </p:xfrm>
        <a:graphic>
          <a:graphicData uri="http://schemas.openxmlformats.org/drawingml/2006/table">
            <a:tbl>
              <a:tblPr firstRow="1" firstCol="1" bandRow="1"/>
              <a:tblGrid>
                <a:gridCol w="9621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2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9572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300" b="1" dirty="0" smtClean="0">
                        <a:solidFill>
                          <a:srgbClr val="7030A0"/>
                        </a:solidFill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200" b="1" dirty="0" smtClean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The </a:t>
                      </a:r>
                      <a:r>
                        <a:rPr lang="en-GB" sz="1200" b="1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‘F’s </a:t>
                      </a:r>
                      <a:r>
                        <a:rPr lang="en-GB" sz="1200" b="1" dirty="0" smtClean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: </a:t>
                      </a:r>
                      <a:r>
                        <a:rPr lang="en-GB" sz="1200" b="1" dirty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survival instincts and </a:t>
                      </a:r>
                      <a:r>
                        <a:rPr lang="en-GB" sz="1200" b="1" dirty="0" smtClean="0">
                          <a:solidFill>
                            <a:srgbClr val="7030A0"/>
                          </a:solidFill>
                          <a:effectLst/>
                          <a:latin typeface="Century Gothic" panose="020B0502020202020204" pitchFamily="34" charset="0"/>
                          <a:ea typeface="Calibri"/>
                          <a:cs typeface="Times New Roman"/>
                        </a:rPr>
                        <a:t>responses</a:t>
                      </a:r>
                    </a:p>
                    <a:p>
                      <a:pPr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300" dirty="0">
                        <a:effectLst/>
                        <a:latin typeface="Century Gothic" panose="020B05020202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72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•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Fight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Resistance or aggression (physical or verbal)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72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Calibri"/>
                        </a:rPr>
                        <a:t>•</a:t>
                      </a:r>
                      <a:r>
                        <a:rPr lang="en-GB" sz="1100">
                          <a:effectLst/>
                          <a:latin typeface="Arial"/>
                          <a:ea typeface="Calibri"/>
                          <a:cs typeface="Times New Roman"/>
                        </a:rPr>
                        <a:t> Flight 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Running or backing away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272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Calibri"/>
                        </a:rPr>
                        <a:t>•</a:t>
                      </a:r>
                      <a:r>
                        <a:rPr lang="en-GB" sz="1100">
                          <a:effectLst/>
                          <a:latin typeface="Arial"/>
                          <a:ea typeface="Calibri"/>
                          <a:cs typeface="Times New Roman"/>
                        </a:rPr>
                        <a:t> Freeze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Immobilised, Muscles Tense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(sympathetic nervous system)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BD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272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Calibri"/>
                        </a:rPr>
                        <a:t>• </a:t>
                      </a:r>
                      <a:r>
                        <a:rPr lang="en-GB" sz="1100">
                          <a:effectLst/>
                          <a:latin typeface="Arial"/>
                          <a:ea typeface="Calibri"/>
                          <a:cs typeface="Times New Roman"/>
                        </a:rPr>
                        <a:t>Flop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Shutting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down,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appeasing</a:t>
                      </a:r>
                      <a:r>
                        <a:rPr lang="en-GB" sz="1100" baseline="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 attacker, submitting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(parasympathetic nervous system)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272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Calibri"/>
                          <a:ea typeface="Calibri"/>
                          <a:cs typeface="Calibri"/>
                        </a:rPr>
                        <a:t>• </a:t>
                      </a:r>
                      <a:r>
                        <a:rPr lang="en-GB" sz="1100">
                          <a:effectLst/>
                          <a:latin typeface="Arial"/>
                          <a:ea typeface="Calibri"/>
                          <a:cs typeface="Times New Roman"/>
                        </a:rPr>
                        <a:t>Friend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GB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Feeling under threat activates our attachment / relational security instincts (problematic in abuse)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272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/>
                          <a:ea typeface="Calibri"/>
                          <a:cs typeface="Calibri"/>
                        </a:rPr>
                        <a:t>•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Fragment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Disrupted formation of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memory,  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and 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Dissociation</a:t>
                      </a:r>
                      <a:r>
                        <a:rPr lang="en-GB" sz="1100" baseline="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-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zoning out, feeling numb, switching off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272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Food, Family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Fornicate 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Other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instincts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for survival and gene replication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3619259"/>
              </p:ext>
            </p:extLst>
          </p:nvPr>
        </p:nvGraphicFramePr>
        <p:xfrm>
          <a:off x="4774096" y="490490"/>
          <a:ext cx="4343400" cy="2762569"/>
        </p:xfrm>
        <a:graphic>
          <a:graphicData uri="http://schemas.openxmlformats.org/drawingml/2006/table">
            <a:tbl>
              <a:tblPr firstRow="1" firstCol="1" bandRow="1"/>
              <a:tblGrid>
                <a:gridCol w="833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10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6666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3 Brains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Important Neurological Systems in </a:t>
                      </a:r>
                      <a:endParaRPr lang="en-GB" sz="1100" b="1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Processing Trauma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[a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simplified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interpretation]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C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6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Lower </a:t>
                      </a:r>
                      <a:r>
                        <a:rPr lang="en-GB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or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Reptilian 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[Body]</a:t>
                      </a:r>
                      <a:endParaRPr lang="en-GB" sz="10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0070C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Brainstem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– physical regulation e.g. heartbeat, breathing, startle response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Middle or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Limbic 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[Emotions]</a:t>
                      </a:r>
                      <a:endParaRPr lang="en-GB" sz="1000" b="1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Amygdala</a:t>
                      </a:r>
                      <a:r>
                        <a:rPr lang="en-GB" sz="1100" dirty="0" smtClean="0">
                          <a:solidFill>
                            <a:srgbClr val="FF000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– processes emotion, early memory &amp; attachment, holds emotional memory, attends to threat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rgbClr val="7030A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Hippocampus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 – stores memory (life events in correct space &amp; time, facts and recognising people) </a:t>
                      </a:r>
                      <a:endParaRPr lang="en-GB" sz="1100" dirty="0" smtClean="0"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– less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accessible when under threat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Higher or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err="1">
                          <a:effectLst/>
                          <a:latin typeface="Arial"/>
                          <a:ea typeface="Calibri"/>
                          <a:cs typeface="Times New Roman"/>
                        </a:rPr>
                        <a:t>Neocortex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kern="1200" dirty="0" smtClean="0">
                          <a:solidFill>
                            <a:schemeClr val="tx1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[Thinking]</a:t>
                      </a:r>
                      <a:endParaRPr lang="en-GB" sz="1000" b="1" kern="1200" dirty="0">
                        <a:solidFill>
                          <a:schemeClr val="tx1"/>
                        </a:solidFill>
                        <a:effectLst/>
                        <a:latin typeface="Arial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 </a:t>
                      </a:r>
                      <a:endParaRPr lang="en-GB" sz="1100" b="1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b="1" dirty="0" smtClean="0">
                          <a:solidFill>
                            <a:srgbClr val="00B05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Pre-Frontal </a:t>
                      </a:r>
                      <a:r>
                        <a:rPr lang="en-GB" sz="1100" b="1" dirty="0">
                          <a:solidFill>
                            <a:srgbClr val="00B05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Cortex</a:t>
                      </a:r>
                      <a:r>
                        <a:rPr lang="en-GB" sz="1100" dirty="0">
                          <a:solidFill>
                            <a:srgbClr val="00B050"/>
                          </a:solidFill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– responsible for making meanings, self-awareness,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language,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working memory, cognitive flexibility,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planning,</a:t>
                      </a:r>
                      <a:r>
                        <a:rPr lang="en-GB" sz="1100" baseline="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problem-solving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– this </a:t>
                      </a:r>
                      <a:r>
                        <a:rPr lang="en-GB" sz="1100" dirty="0">
                          <a:effectLst/>
                          <a:latin typeface="Arial"/>
                          <a:ea typeface="Calibri"/>
                          <a:cs typeface="Times New Roman"/>
                        </a:rPr>
                        <a:t>part of the brain deactivates under </a:t>
                      </a:r>
                      <a:r>
                        <a:rPr lang="en-GB" sz="1100" dirty="0" smtClean="0">
                          <a:effectLst/>
                          <a:latin typeface="Arial"/>
                          <a:ea typeface="Calibri"/>
                          <a:cs typeface="Times New Roman"/>
                        </a:rPr>
                        <a:t>threat</a:t>
                      </a:r>
                      <a:endParaRPr lang="en-GB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172200" y="6596499"/>
            <a:ext cx="294529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100" dirty="0" smtClean="0"/>
              <a:t>Sources: Zoe </a:t>
            </a:r>
            <a:r>
              <a:rPr lang="en-GB" sz="1100" dirty="0" err="1" smtClean="0"/>
              <a:t>Lodrick</a:t>
            </a:r>
            <a:r>
              <a:rPr lang="en-GB" sz="1100" dirty="0" smtClean="0"/>
              <a:t> 2007 / van der </a:t>
            </a:r>
            <a:r>
              <a:rPr lang="en-GB" sz="1100" dirty="0" err="1" smtClean="0"/>
              <a:t>Kolk</a:t>
            </a:r>
            <a:r>
              <a:rPr lang="en-GB" sz="1100" dirty="0" smtClean="0"/>
              <a:t> 2002</a:t>
            </a:r>
            <a:endParaRPr lang="en-GB" sz="1100" dirty="0"/>
          </a:p>
        </p:txBody>
      </p:sp>
      <p:sp>
        <p:nvSpPr>
          <p:cNvPr id="3" name="TextBox 2"/>
          <p:cNvSpPr txBox="1"/>
          <p:nvPr/>
        </p:nvSpPr>
        <p:spPr>
          <a:xfrm>
            <a:off x="63201" y="0"/>
            <a:ext cx="6794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solidFill>
                  <a:srgbClr val="7030A0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Post-Traumatic Stress (PTS) and Domestic / Sexual </a:t>
            </a:r>
            <a:r>
              <a:rPr lang="en-GB" b="1" dirty="0" smtClean="0">
                <a:solidFill>
                  <a:srgbClr val="7030A0"/>
                </a:solidFill>
                <a:latin typeface="Century Gothic" panose="020B0502020202020204" pitchFamily="34" charset="0"/>
                <a:ea typeface="Calibri"/>
                <a:cs typeface="Times New Roman"/>
              </a:rPr>
              <a:t>Abuse</a:t>
            </a:r>
            <a:endParaRPr lang="en-GB" dirty="0">
              <a:solidFill>
                <a:srgbClr val="7030A0"/>
              </a:solidFill>
              <a:latin typeface="Century Gothic" panose="020B0502020202020204" pitchFamily="34" charset="0"/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87028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343</Words>
  <Application>Microsoft Office PowerPoint</Application>
  <PresentationFormat>On-screen Show (4:3)</PresentationFormat>
  <Paragraphs>57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Symbol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Maureen Storey</dc:creator>
  <cp:lastModifiedBy>Sophie Coulson</cp:lastModifiedBy>
  <cp:revision>25</cp:revision>
  <cp:lastPrinted>2017-01-12T11:10:12Z</cp:lastPrinted>
  <dcterms:created xsi:type="dcterms:W3CDTF">2006-08-16T00:00:00Z</dcterms:created>
  <dcterms:modified xsi:type="dcterms:W3CDTF">2019-08-12T08:34:23Z</dcterms:modified>
</cp:coreProperties>
</file>